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59" r:id="rId5"/>
    <p:sldId id="297" r:id="rId6"/>
    <p:sldId id="298" r:id="rId7"/>
    <p:sldId id="306" r:id="rId8"/>
    <p:sldId id="307" r:id="rId9"/>
    <p:sldId id="304" r:id="rId10"/>
    <p:sldId id="314" r:id="rId11"/>
    <p:sldId id="299" r:id="rId12"/>
    <p:sldId id="315" r:id="rId13"/>
    <p:sldId id="308" r:id="rId14"/>
    <p:sldId id="321" r:id="rId15"/>
    <p:sldId id="309" r:id="rId16"/>
    <p:sldId id="310" r:id="rId17"/>
    <p:sldId id="312" r:id="rId18"/>
    <p:sldId id="313" r:id="rId19"/>
    <p:sldId id="320" r:id="rId20"/>
    <p:sldId id="305" r:id="rId21"/>
    <p:sldId id="311" r:id="rId22"/>
    <p:sldId id="316" r:id="rId23"/>
    <p:sldId id="317" r:id="rId24"/>
    <p:sldId id="301" r:id="rId25"/>
    <p:sldId id="289" r:id="rId26"/>
    <p:sldId id="318" r:id="rId27"/>
    <p:sldId id="319" r:id="rId28"/>
    <p:sldId id="322" r:id="rId29"/>
    <p:sldId id="293" r:id="rId30"/>
    <p:sldId id="291" r:id="rId31"/>
    <p:sldId id="29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428" autoAdjust="0"/>
  </p:normalViewPr>
  <p:slideViewPr>
    <p:cSldViewPr>
      <p:cViewPr varScale="1">
        <p:scale>
          <a:sx n="106" d="100"/>
          <a:sy n="106" d="100"/>
        </p:scale>
        <p:origin x="82" y="3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505474-665F-449C-B476-C91A4F67122B}" type="doc">
      <dgm:prSet loTypeId="urn:microsoft.com/office/officeart/2005/8/layout/l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532C4C53-8230-42F0-A5DD-DC975A8A4CE9}">
      <dgm:prSet phldrT="[Text]" custT="1"/>
      <dgm:spPr/>
      <dgm:t>
        <a:bodyPr/>
        <a:lstStyle/>
        <a:p>
          <a:r>
            <a:rPr lang="en-US" sz="3200" b="1" dirty="0" smtClean="0"/>
            <a:t>REVIEW</a:t>
          </a:r>
          <a:endParaRPr lang="en-GB" sz="3200" b="1" dirty="0"/>
        </a:p>
      </dgm:t>
    </dgm:pt>
    <dgm:pt modelId="{A62316CC-1F08-463F-AE22-E74978250054}" type="parTrans" cxnId="{A553E9D0-1678-4681-A992-C9FA0BA523BC}">
      <dgm:prSet/>
      <dgm:spPr/>
      <dgm:t>
        <a:bodyPr/>
        <a:lstStyle/>
        <a:p>
          <a:endParaRPr lang="en-GB"/>
        </a:p>
      </dgm:t>
    </dgm:pt>
    <dgm:pt modelId="{B12BF1C2-5450-4707-836A-B43CE8E02788}" type="sibTrans" cxnId="{A553E9D0-1678-4681-A992-C9FA0BA523BC}">
      <dgm:prSet/>
      <dgm:spPr/>
      <dgm:t>
        <a:bodyPr/>
        <a:lstStyle/>
        <a:p>
          <a:endParaRPr lang="en-GB"/>
        </a:p>
      </dgm:t>
    </dgm:pt>
    <dgm:pt modelId="{FF97010A-C240-4AC3-ADD4-79EA70629FC6}">
      <dgm:prSet phldrT="[Text]"/>
      <dgm:spPr/>
      <dgm:t>
        <a:bodyPr/>
        <a:lstStyle/>
        <a:p>
          <a:r>
            <a:rPr lang="en-GB" dirty="0" smtClean="0"/>
            <a:t>Plan</a:t>
          </a:r>
          <a:endParaRPr lang="en-GB" dirty="0"/>
        </a:p>
      </dgm:t>
    </dgm:pt>
    <dgm:pt modelId="{6DBE6641-89FC-44E9-80A2-A0B572C34DF6}" type="parTrans" cxnId="{C3B895E7-C71D-4CFE-AEB0-695C0DAD4450}">
      <dgm:prSet/>
      <dgm:spPr/>
      <dgm:t>
        <a:bodyPr/>
        <a:lstStyle/>
        <a:p>
          <a:endParaRPr lang="en-GB"/>
        </a:p>
      </dgm:t>
    </dgm:pt>
    <dgm:pt modelId="{2E18F82B-DC09-4309-98BC-8139637D09D1}" type="sibTrans" cxnId="{C3B895E7-C71D-4CFE-AEB0-695C0DAD4450}">
      <dgm:prSet/>
      <dgm:spPr/>
      <dgm:t>
        <a:bodyPr/>
        <a:lstStyle/>
        <a:p>
          <a:endParaRPr lang="en-GB"/>
        </a:p>
      </dgm:t>
    </dgm:pt>
    <dgm:pt modelId="{2F6315C8-1C3A-4B23-8046-411A2A2DE68C}">
      <dgm:prSet phldrT="[Text]"/>
      <dgm:spPr/>
      <dgm:t>
        <a:bodyPr/>
        <a:lstStyle/>
        <a:p>
          <a:r>
            <a:rPr lang="en-GB" dirty="0" smtClean="0"/>
            <a:t>Details</a:t>
          </a:r>
          <a:endParaRPr lang="en-GB" dirty="0"/>
        </a:p>
      </dgm:t>
    </dgm:pt>
    <dgm:pt modelId="{024750CC-2C08-48F1-BE41-5BC4FC7216B7}" type="parTrans" cxnId="{393671C1-8F79-4B5B-B06D-77CE6B5C9B4E}">
      <dgm:prSet/>
      <dgm:spPr/>
      <dgm:t>
        <a:bodyPr/>
        <a:lstStyle/>
        <a:p>
          <a:endParaRPr lang="en-GB"/>
        </a:p>
      </dgm:t>
    </dgm:pt>
    <dgm:pt modelId="{FD947411-0CB6-4AC3-959C-7883F1DC704C}" type="sibTrans" cxnId="{393671C1-8F79-4B5B-B06D-77CE6B5C9B4E}">
      <dgm:prSet/>
      <dgm:spPr/>
      <dgm:t>
        <a:bodyPr/>
        <a:lstStyle/>
        <a:p>
          <a:endParaRPr lang="en-GB"/>
        </a:p>
      </dgm:t>
    </dgm:pt>
    <dgm:pt modelId="{1D7D757A-6BC6-4D0D-9117-654FB9685D49}">
      <dgm:prSet phldrT="[Text]"/>
      <dgm:spPr/>
      <dgm:t>
        <a:bodyPr/>
        <a:lstStyle/>
        <a:p>
          <a:r>
            <a:rPr lang="en-GB" dirty="0" smtClean="0"/>
            <a:t>Submit</a:t>
          </a:r>
          <a:endParaRPr lang="en-GB" dirty="0"/>
        </a:p>
      </dgm:t>
    </dgm:pt>
    <dgm:pt modelId="{313874AB-39C1-432E-A513-E68E65599C04}" type="parTrans" cxnId="{62C9531B-2F3F-433E-9473-79F0D470CDE5}">
      <dgm:prSet/>
      <dgm:spPr/>
      <dgm:t>
        <a:bodyPr/>
        <a:lstStyle/>
        <a:p>
          <a:endParaRPr lang="en-GB"/>
        </a:p>
      </dgm:t>
    </dgm:pt>
    <dgm:pt modelId="{BC551382-7257-47AD-A6D1-69BA84C2AA4B}" type="sibTrans" cxnId="{62C9531B-2F3F-433E-9473-79F0D470CDE5}">
      <dgm:prSet/>
      <dgm:spPr/>
      <dgm:t>
        <a:bodyPr/>
        <a:lstStyle/>
        <a:p>
          <a:endParaRPr lang="en-GB"/>
        </a:p>
      </dgm:t>
    </dgm:pt>
    <dgm:pt modelId="{23BE8A0C-0A9A-4F81-B2F1-4042EFFB8F69}" type="pres">
      <dgm:prSet presAssocID="{27505474-665F-449C-B476-C91A4F67122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DB7B6E2-B46F-482A-BF9F-771047A3AE86}" type="pres">
      <dgm:prSet presAssocID="{532C4C53-8230-42F0-A5DD-DC975A8A4CE9}" presName="horFlow" presStyleCnt="0"/>
      <dgm:spPr/>
    </dgm:pt>
    <dgm:pt modelId="{C3F75846-029F-487D-8B85-9D22F2ED848B}" type="pres">
      <dgm:prSet presAssocID="{532C4C53-8230-42F0-A5DD-DC975A8A4CE9}" presName="bigChev" presStyleLbl="node1" presStyleIdx="0" presStyleCnt="1" custScaleX="107427" custLinFactX="60376" custLinFactNeighborX="100000" custLinFactNeighborY="-29"/>
      <dgm:spPr/>
      <dgm:t>
        <a:bodyPr/>
        <a:lstStyle/>
        <a:p>
          <a:endParaRPr lang="en-GB"/>
        </a:p>
      </dgm:t>
    </dgm:pt>
    <dgm:pt modelId="{D674E3DC-0EDA-49DF-9574-39591F93ADCD}" type="pres">
      <dgm:prSet presAssocID="{6DBE6641-89FC-44E9-80A2-A0B572C34DF6}" presName="parTrans" presStyleCnt="0"/>
      <dgm:spPr/>
    </dgm:pt>
    <dgm:pt modelId="{92789AB8-6D7B-483F-A0BD-E630FE157F31}" type="pres">
      <dgm:prSet presAssocID="{FF97010A-C240-4AC3-ADD4-79EA70629FC6}" presName="node" presStyleLbl="alignAccFollowNode1" presStyleIdx="0" presStyleCnt="3" custLinFactX="-87112" custLinFactNeighborX="-100000" custLinFactNeighborY="-1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D08C5D-51FD-4BCC-8072-9CAC0C393075}" type="pres">
      <dgm:prSet presAssocID="{2E18F82B-DC09-4309-98BC-8139637D09D1}" presName="sibTrans" presStyleCnt="0"/>
      <dgm:spPr/>
    </dgm:pt>
    <dgm:pt modelId="{E1948BCF-7BA6-4BF7-8EEC-816EEF064333}" type="pres">
      <dgm:prSet presAssocID="{2F6315C8-1C3A-4B23-8046-411A2A2DE68C}" presName="node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A9C9B8-2B16-47F5-B74E-49058B2E94BF}" type="pres">
      <dgm:prSet presAssocID="{FD947411-0CB6-4AC3-959C-7883F1DC704C}" presName="sibTrans" presStyleCnt="0"/>
      <dgm:spPr/>
    </dgm:pt>
    <dgm:pt modelId="{6D5F2B01-7C4C-4375-87BA-C16AB1C6BE11}" type="pres">
      <dgm:prSet presAssocID="{1D7D757A-6BC6-4D0D-9117-654FB9685D49}" presName="node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72B377B-3AE4-462C-ABB8-A8E0604D6F63}" type="presOf" srcId="{27505474-665F-449C-B476-C91A4F67122B}" destId="{23BE8A0C-0A9A-4F81-B2F1-4042EFFB8F69}" srcOrd="0" destOrd="0" presId="urn:microsoft.com/office/officeart/2005/8/layout/lProcess3"/>
    <dgm:cxn modelId="{C70B372A-D4EB-437D-B22D-6BAB9F2F147F}" type="presOf" srcId="{FF97010A-C240-4AC3-ADD4-79EA70629FC6}" destId="{92789AB8-6D7B-483F-A0BD-E630FE157F31}" srcOrd="0" destOrd="0" presId="urn:microsoft.com/office/officeart/2005/8/layout/lProcess3"/>
    <dgm:cxn modelId="{C3B895E7-C71D-4CFE-AEB0-695C0DAD4450}" srcId="{532C4C53-8230-42F0-A5DD-DC975A8A4CE9}" destId="{FF97010A-C240-4AC3-ADD4-79EA70629FC6}" srcOrd="0" destOrd="0" parTransId="{6DBE6641-89FC-44E9-80A2-A0B572C34DF6}" sibTransId="{2E18F82B-DC09-4309-98BC-8139637D09D1}"/>
    <dgm:cxn modelId="{ACF8E8EA-F647-467B-8A5A-44EE889735B8}" type="presOf" srcId="{2F6315C8-1C3A-4B23-8046-411A2A2DE68C}" destId="{E1948BCF-7BA6-4BF7-8EEC-816EEF064333}" srcOrd="0" destOrd="0" presId="urn:microsoft.com/office/officeart/2005/8/layout/lProcess3"/>
    <dgm:cxn modelId="{DBEFBAA1-7079-4E32-91CE-4C69EF35DE6E}" type="presOf" srcId="{1D7D757A-6BC6-4D0D-9117-654FB9685D49}" destId="{6D5F2B01-7C4C-4375-87BA-C16AB1C6BE11}" srcOrd="0" destOrd="0" presId="urn:microsoft.com/office/officeart/2005/8/layout/lProcess3"/>
    <dgm:cxn modelId="{0309DC81-3180-4962-889D-B7B13BA4ADAF}" type="presOf" srcId="{532C4C53-8230-42F0-A5DD-DC975A8A4CE9}" destId="{C3F75846-029F-487D-8B85-9D22F2ED848B}" srcOrd="0" destOrd="0" presId="urn:microsoft.com/office/officeart/2005/8/layout/lProcess3"/>
    <dgm:cxn modelId="{62C9531B-2F3F-433E-9473-79F0D470CDE5}" srcId="{532C4C53-8230-42F0-A5DD-DC975A8A4CE9}" destId="{1D7D757A-6BC6-4D0D-9117-654FB9685D49}" srcOrd="2" destOrd="0" parTransId="{313874AB-39C1-432E-A513-E68E65599C04}" sibTransId="{BC551382-7257-47AD-A6D1-69BA84C2AA4B}"/>
    <dgm:cxn modelId="{A553E9D0-1678-4681-A992-C9FA0BA523BC}" srcId="{27505474-665F-449C-B476-C91A4F67122B}" destId="{532C4C53-8230-42F0-A5DD-DC975A8A4CE9}" srcOrd="0" destOrd="0" parTransId="{A62316CC-1F08-463F-AE22-E74978250054}" sibTransId="{B12BF1C2-5450-4707-836A-B43CE8E02788}"/>
    <dgm:cxn modelId="{393671C1-8F79-4B5B-B06D-77CE6B5C9B4E}" srcId="{532C4C53-8230-42F0-A5DD-DC975A8A4CE9}" destId="{2F6315C8-1C3A-4B23-8046-411A2A2DE68C}" srcOrd="1" destOrd="0" parTransId="{024750CC-2C08-48F1-BE41-5BC4FC7216B7}" sibTransId="{FD947411-0CB6-4AC3-959C-7883F1DC704C}"/>
    <dgm:cxn modelId="{43ECB14E-9EB8-4BF6-A803-838E4027BE97}" type="presParOf" srcId="{23BE8A0C-0A9A-4F81-B2F1-4042EFFB8F69}" destId="{8DB7B6E2-B46F-482A-BF9F-771047A3AE86}" srcOrd="0" destOrd="0" presId="urn:microsoft.com/office/officeart/2005/8/layout/lProcess3"/>
    <dgm:cxn modelId="{A3B1CBBD-AB01-4F5E-A016-A852BFF54A4B}" type="presParOf" srcId="{8DB7B6E2-B46F-482A-BF9F-771047A3AE86}" destId="{C3F75846-029F-487D-8B85-9D22F2ED848B}" srcOrd="0" destOrd="0" presId="urn:microsoft.com/office/officeart/2005/8/layout/lProcess3"/>
    <dgm:cxn modelId="{43361823-40A0-4901-9175-A01A38A77742}" type="presParOf" srcId="{8DB7B6E2-B46F-482A-BF9F-771047A3AE86}" destId="{D674E3DC-0EDA-49DF-9574-39591F93ADCD}" srcOrd="1" destOrd="0" presId="urn:microsoft.com/office/officeart/2005/8/layout/lProcess3"/>
    <dgm:cxn modelId="{DF157700-5720-4022-AE33-AE58835ABFC0}" type="presParOf" srcId="{8DB7B6E2-B46F-482A-BF9F-771047A3AE86}" destId="{92789AB8-6D7B-483F-A0BD-E630FE157F31}" srcOrd="2" destOrd="0" presId="urn:microsoft.com/office/officeart/2005/8/layout/lProcess3"/>
    <dgm:cxn modelId="{0F854BBA-CDE6-4607-8C86-03411ED28204}" type="presParOf" srcId="{8DB7B6E2-B46F-482A-BF9F-771047A3AE86}" destId="{14D08C5D-51FD-4BCC-8072-9CAC0C393075}" srcOrd="3" destOrd="0" presId="urn:microsoft.com/office/officeart/2005/8/layout/lProcess3"/>
    <dgm:cxn modelId="{D6CF0404-F9D9-4607-89EF-A23DFB47D020}" type="presParOf" srcId="{8DB7B6E2-B46F-482A-BF9F-771047A3AE86}" destId="{E1948BCF-7BA6-4BF7-8EEC-816EEF064333}" srcOrd="4" destOrd="0" presId="urn:microsoft.com/office/officeart/2005/8/layout/lProcess3"/>
    <dgm:cxn modelId="{BEDFE621-1A52-45FB-B6D2-C700CC2D87C4}" type="presParOf" srcId="{8DB7B6E2-B46F-482A-BF9F-771047A3AE86}" destId="{72A9C9B8-2B16-47F5-B74E-49058B2E94BF}" srcOrd="5" destOrd="0" presId="urn:microsoft.com/office/officeart/2005/8/layout/lProcess3"/>
    <dgm:cxn modelId="{B00AA4B7-9FC5-4BA0-B4A4-9CCF9E88488F}" type="presParOf" srcId="{8DB7B6E2-B46F-482A-BF9F-771047A3AE86}" destId="{6D5F2B01-7C4C-4375-87BA-C16AB1C6BE11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75846-029F-487D-8B85-9D22F2ED848B}">
      <dsp:nvSpPr>
        <dsp:cNvPr id="0" name=""/>
        <dsp:cNvSpPr/>
      </dsp:nvSpPr>
      <dsp:spPr>
        <a:xfrm>
          <a:off x="1904999" y="2"/>
          <a:ext cx="2454341" cy="91386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REVIEW</a:t>
          </a:r>
          <a:endParaRPr lang="en-GB" sz="3200" b="1" kern="1200" dirty="0"/>
        </a:p>
      </dsp:txBody>
      <dsp:txXfrm>
        <a:off x="2361931" y="2"/>
        <a:ext cx="1540478" cy="913863"/>
      </dsp:txXfrm>
    </dsp:sp>
    <dsp:sp modelId="{92789AB8-6D7B-483F-A0BD-E630FE157F31}">
      <dsp:nvSpPr>
        <dsp:cNvPr id="0" name=""/>
        <dsp:cNvSpPr/>
      </dsp:nvSpPr>
      <dsp:spPr>
        <a:xfrm>
          <a:off x="468588" y="76694"/>
          <a:ext cx="1896267" cy="758507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Plan</a:t>
          </a:r>
          <a:endParaRPr lang="en-GB" sz="3000" kern="1200" dirty="0"/>
        </a:p>
      </dsp:txBody>
      <dsp:txXfrm>
        <a:off x="847842" y="76694"/>
        <a:ext cx="1137760" cy="758507"/>
      </dsp:txXfrm>
    </dsp:sp>
    <dsp:sp modelId="{E1948BCF-7BA6-4BF7-8EEC-816EEF064333}">
      <dsp:nvSpPr>
        <dsp:cNvPr id="0" name=""/>
        <dsp:cNvSpPr/>
      </dsp:nvSpPr>
      <dsp:spPr>
        <a:xfrm>
          <a:off x="4016733" y="77946"/>
          <a:ext cx="1896267" cy="758507"/>
        </a:xfrm>
        <a:prstGeom prst="chevron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Details</a:t>
          </a:r>
          <a:endParaRPr lang="en-GB" sz="3000" kern="1200" dirty="0"/>
        </a:p>
      </dsp:txBody>
      <dsp:txXfrm>
        <a:off x="4395987" y="77946"/>
        <a:ext cx="1137760" cy="758507"/>
      </dsp:txXfrm>
    </dsp:sp>
    <dsp:sp modelId="{6D5F2B01-7C4C-4375-87BA-C16AB1C6BE11}">
      <dsp:nvSpPr>
        <dsp:cNvPr id="0" name=""/>
        <dsp:cNvSpPr/>
      </dsp:nvSpPr>
      <dsp:spPr>
        <a:xfrm>
          <a:off x="5647523" y="77946"/>
          <a:ext cx="1896267" cy="758507"/>
        </a:xfrm>
        <a:prstGeom prst="chevron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Submit</a:t>
          </a:r>
          <a:endParaRPr lang="en-GB" sz="3000" kern="1200" dirty="0"/>
        </a:p>
      </dsp:txBody>
      <dsp:txXfrm>
        <a:off x="6026777" y="77946"/>
        <a:ext cx="1137760" cy="758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8/27/2017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8/27/2017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40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055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Business case – rationale for country selection</a:t>
            </a:r>
            <a:r>
              <a:rPr lang="en-US" baseline="0" dirty="0" smtClean="0"/>
              <a:t> and explanation of comparative advantage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09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34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54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99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76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 smtClean="0"/>
              <a:t>Page title minimum of 30 points and maximum</a:t>
            </a:r>
            <a:br>
              <a:rPr lang="en-US" sz="2800" dirty="0" smtClean="0"/>
            </a:br>
            <a:r>
              <a:rPr lang="en-US" sz="2800" dirty="0" smtClean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You have to duplicate this slide for more inside pages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03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  <a:endParaRPr 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title minimum of 30 points and maximum</a:t>
            </a:r>
            <a:br>
              <a:rPr lang="en-US" dirty="0" smtClean="0"/>
            </a:br>
            <a:r>
              <a:rPr lang="en-US" dirty="0" smtClean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Separator Page </a:t>
            </a:r>
            <a:br>
              <a:rPr lang="en-US" dirty="0" smtClean="0"/>
            </a:br>
            <a:r>
              <a:rPr lang="en-US" dirty="0" smtClean="0"/>
              <a:t>Minimum 0f 30 point </a:t>
            </a:r>
            <a:br>
              <a:rPr lang="en-US" dirty="0" smtClean="0"/>
            </a:br>
            <a:r>
              <a:rPr lang="en-US" dirty="0" smtClean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</a:t>
            </a:r>
            <a:r>
              <a:rPr lang="en-US" sz="1200" b="1" dirty="0" smtClean="0"/>
              <a:t>CGIAR Research Program on Livestock </a:t>
            </a:r>
            <a:r>
              <a:rPr lang="en-US" sz="1200" dirty="0" smtClean="0"/>
              <a:t>aims to increase the productivity and profitability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52" r:id="rId4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Livestock CRP </a:t>
            </a:r>
          </a:p>
          <a:p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Program </a:t>
            </a:r>
            <a:r>
              <a:rPr lang="en-US" sz="2800" dirty="0" smtClean="0"/>
              <a:t>Management </a:t>
            </a:r>
            <a:r>
              <a:rPr lang="en-US" sz="2800" dirty="0" smtClean="0"/>
              <a:t>Committee</a:t>
            </a:r>
            <a:endParaRPr lang="en-US" sz="28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52600" y="3886200"/>
            <a:ext cx="6324600" cy="495300"/>
          </a:xfrm>
        </p:spPr>
        <p:txBody>
          <a:bodyPr/>
          <a:lstStyle/>
          <a:p>
            <a:r>
              <a:rPr lang="en-US" dirty="0" smtClean="0"/>
              <a:t>Tom Randolph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ILRI </a:t>
            </a:r>
            <a:r>
              <a:rPr lang="en-US" dirty="0" smtClean="0"/>
              <a:t>Nairobi</a:t>
            </a:r>
            <a:endParaRPr lang="en-US" dirty="0" smtClean="0"/>
          </a:p>
          <a:p>
            <a:r>
              <a:rPr lang="en-US" dirty="0" smtClean="0"/>
              <a:t>6-7 September 2017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PMC Review of 2018 POWB - Criteria</a:t>
            </a:r>
            <a:endParaRPr lang="en-US" sz="32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0" y="2438400"/>
            <a:ext cx="7467600" cy="4419600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20000"/>
              </a:lnSpc>
            </a:pPr>
            <a:r>
              <a:rPr lang="en-US" dirty="0"/>
              <a:t>Clarity and coherence of </a:t>
            </a:r>
            <a:r>
              <a:rPr lang="en-US" dirty="0" smtClean="0"/>
              <a:t>how proposed activities fit within and advance the </a:t>
            </a:r>
            <a:r>
              <a:rPr lang="en-US" dirty="0"/>
              <a:t>main research lines in the flagship </a:t>
            </a:r>
            <a:r>
              <a:rPr lang="en-US" dirty="0" err="1"/>
              <a:t>ToC</a:t>
            </a:r>
            <a:r>
              <a:rPr lang="en-US" dirty="0"/>
              <a:t> to achieving key </a:t>
            </a:r>
            <a:r>
              <a:rPr lang="en-US" dirty="0" smtClean="0"/>
              <a:t>outputs</a:t>
            </a:r>
            <a:r>
              <a:rPr lang="en-US" dirty="0"/>
              <a:t>, outcomes and targets</a:t>
            </a:r>
            <a:endParaRPr lang="en-GB" dirty="0"/>
          </a:p>
          <a:p>
            <a:pPr lvl="0">
              <a:lnSpc>
                <a:spcPct val="120000"/>
              </a:lnSpc>
            </a:pPr>
            <a:r>
              <a:rPr lang="en-US" dirty="0"/>
              <a:t>Clarity and reasonableness of the scientific approach being pursued</a:t>
            </a:r>
            <a:endParaRPr lang="en-GB" dirty="0"/>
          </a:p>
          <a:p>
            <a:pPr lvl="0">
              <a:lnSpc>
                <a:spcPct val="120000"/>
              </a:lnSpc>
            </a:pPr>
            <a:r>
              <a:rPr lang="en-US" dirty="0"/>
              <a:t>Appropriate level of funding/effort allocated to research lines based on their likelihood to succeed and relative contribution to the key outputs</a:t>
            </a:r>
            <a:endParaRPr lang="en-GB" dirty="0"/>
          </a:p>
          <a:p>
            <a:pPr lvl="0">
              <a:lnSpc>
                <a:spcPct val="120000"/>
              </a:lnSpc>
            </a:pPr>
            <a:r>
              <a:rPr lang="en-US" dirty="0"/>
              <a:t>Appropriate levels of commitment to cross-cutting themes and priority countries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422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37600" y="152400"/>
            <a:ext cx="5657850" cy="455002"/>
          </a:xfrm>
        </p:spPr>
        <p:txBody>
          <a:bodyPr/>
          <a:lstStyle/>
          <a:p>
            <a:pPr lvl="0"/>
            <a:r>
              <a:rPr lang="en-US" b="1" dirty="0" smtClean="0"/>
              <a:t>Flagship research lines fit with </a:t>
            </a:r>
            <a:r>
              <a:rPr lang="en-US" b="1" dirty="0" err="1" smtClean="0"/>
              <a:t>ToC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3600"/>
            <a:ext cx="9216989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9098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PMC Review of 2018 POWB - Criteria</a:t>
            </a:r>
            <a:endParaRPr lang="en-US" sz="3200" dirty="0" smtClean="0"/>
          </a:p>
          <a:p>
            <a:pPr marL="285750"/>
            <a:r>
              <a:rPr lang="en-US" sz="2800" i="1" dirty="0" smtClean="0"/>
              <a:t>Consider developing more detail</a:t>
            </a:r>
            <a:endParaRPr lang="en-GB" sz="2800" i="1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286000" y="1905000"/>
            <a:ext cx="2667000" cy="47244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GB" b="1" dirty="0"/>
              <a:t>Comprehensive</a:t>
            </a:r>
            <a:r>
              <a:rPr lang="en-GB" dirty="0"/>
              <a:t>: </a:t>
            </a:r>
            <a:endParaRPr lang="en-GB" dirty="0"/>
          </a:p>
          <a:p>
            <a:pPr lvl="0"/>
            <a:r>
              <a:rPr lang="en-GB" b="1" dirty="0" smtClean="0"/>
              <a:t>Actionable</a:t>
            </a:r>
            <a:endParaRPr lang="en-GB" dirty="0"/>
          </a:p>
          <a:p>
            <a:pPr lvl="0">
              <a:lnSpc>
                <a:spcPct val="110000"/>
              </a:lnSpc>
            </a:pPr>
            <a:r>
              <a:rPr lang="en-GB" b="1" dirty="0"/>
              <a:t>Measurable </a:t>
            </a:r>
            <a:r>
              <a:rPr lang="en-GB" b="1" dirty="0" smtClean="0"/>
              <a:t>Outputs</a:t>
            </a:r>
            <a:endParaRPr lang="en-GB" dirty="0"/>
          </a:p>
          <a:p>
            <a:pPr lvl="0"/>
            <a:r>
              <a:rPr lang="en-GB" b="1" dirty="0"/>
              <a:t>Realistic </a:t>
            </a:r>
            <a:r>
              <a:rPr lang="en-GB" b="1" dirty="0" smtClean="0"/>
              <a:t>Deadlines</a:t>
            </a:r>
            <a:endParaRPr lang="en-GB" dirty="0"/>
          </a:p>
          <a:p>
            <a:pPr lvl="0"/>
            <a:r>
              <a:rPr lang="en-GB" b="1" dirty="0" smtClean="0"/>
              <a:t>Accountability</a:t>
            </a:r>
            <a:endParaRPr lang="en-GB" dirty="0"/>
          </a:p>
          <a:p>
            <a:pPr lvl="0"/>
            <a:r>
              <a:rPr lang="en-GB" b="1" dirty="0"/>
              <a:t>Leverages </a:t>
            </a:r>
            <a:r>
              <a:rPr lang="en-GB" b="1" dirty="0" smtClean="0"/>
              <a:t>Strengths</a:t>
            </a:r>
            <a:endParaRPr lang="en-GB" dirty="0"/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5943600" y="2222400"/>
            <a:ext cx="26670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/>
              <a:t>Fairness</a:t>
            </a:r>
          </a:p>
          <a:p>
            <a:r>
              <a:rPr lang="en-GB" sz="2000" b="1" dirty="0" smtClean="0"/>
              <a:t>Links to </a:t>
            </a:r>
            <a:r>
              <a:rPr lang="en-GB" sz="2000" b="1" dirty="0" err="1" smtClean="0"/>
              <a:t>ToC</a:t>
            </a:r>
            <a:endParaRPr lang="en-GB" sz="2000" dirty="0" smtClean="0"/>
          </a:p>
          <a:p>
            <a:r>
              <a:rPr lang="en-GB" sz="2000" b="1" dirty="0" smtClean="0"/>
              <a:t>Funding scenarios</a:t>
            </a:r>
            <a:endParaRPr lang="en-GB" sz="2000" dirty="0" smtClean="0"/>
          </a:p>
          <a:p>
            <a:r>
              <a:rPr lang="en-GB" sz="2000" b="1" dirty="0" smtClean="0"/>
              <a:t>Country priorities</a:t>
            </a:r>
          </a:p>
          <a:p>
            <a:r>
              <a:rPr lang="en-GB" sz="2000" b="1" dirty="0" smtClean="0"/>
              <a:t>Monitoring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8014313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PMC Review of 2018 POWB - Feedback</a:t>
            </a:r>
            <a:endParaRPr lang="en-US" sz="32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0" y="1905000"/>
            <a:ext cx="7467600" cy="4419600"/>
          </a:xfrm>
        </p:spPr>
        <p:txBody>
          <a:bodyPr>
            <a:normAutofit fontScale="92500"/>
          </a:bodyPr>
          <a:lstStyle/>
          <a:p>
            <a:pPr marL="0" lvl="0" indent="0">
              <a:lnSpc>
                <a:spcPct val="120000"/>
              </a:lnSpc>
              <a:buNone/>
            </a:pPr>
            <a:r>
              <a:rPr lang="en-US" dirty="0" smtClean="0"/>
              <a:t>Ranking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PMC generally comfortable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PMC has concerns (to specify) and encourages flagship leader to address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PMC has serious concerns (to specify) and asks the flagship leader to take action and report back to PMC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i="1" dirty="0" smtClean="0"/>
              <a:t>For discussion and agreement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8238921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0" y="3276600"/>
            <a:ext cx="6324600" cy="2438400"/>
          </a:xfrm>
        </p:spPr>
        <p:txBody>
          <a:bodyPr/>
          <a:lstStyle/>
          <a:p>
            <a:r>
              <a:rPr lang="en-US" dirty="0" smtClean="0"/>
              <a:t>Coffee / tea 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140983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0" y="3276600"/>
            <a:ext cx="6324600" cy="2438400"/>
          </a:xfrm>
        </p:spPr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43866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0" y="3276600"/>
            <a:ext cx="6324600" cy="2438400"/>
          </a:xfrm>
        </p:spPr>
        <p:txBody>
          <a:bodyPr/>
          <a:lstStyle/>
          <a:p>
            <a:r>
              <a:rPr lang="en-US" dirty="0" smtClean="0"/>
              <a:t>Coffee / tea 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856108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Managing Priority Countries- </a:t>
            </a:r>
            <a:r>
              <a:rPr lang="en-US" dirty="0" smtClean="0"/>
              <a:t>brainstorming</a:t>
            </a:r>
          </a:p>
          <a:p>
            <a:r>
              <a:rPr lang="en-US" dirty="0" smtClean="0"/>
              <a:t>(</a:t>
            </a:r>
            <a:r>
              <a:rPr lang="en-US" i="1" dirty="0" smtClean="0"/>
              <a:t>from PMC2 in May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447800" y="1828800"/>
            <a:ext cx="7467600" cy="52578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/>
              <a:t>Defining the focus within priority </a:t>
            </a:r>
            <a:r>
              <a:rPr lang="en-GB" dirty="0" smtClean="0"/>
              <a:t>countries</a:t>
            </a:r>
            <a:endParaRPr lang="en-GB" dirty="0"/>
          </a:p>
          <a:p>
            <a:pPr lvl="0"/>
            <a:r>
              <a:rPr lang="en-GB" dirty="0" smtClean="0"/>
              <a:t>Justifying </a:t>
            </a:r>
            <a:r>
              <a:rPr lang="en-GB" dirty="0"/>
              <a:t>the selection of the priority countries / value chains / </a:t>
            </a:r>
            <a:r>
              <a:rPr lang="en-GB" dirty="0" smtClean="0"/>
              <a:t>systems</a:t>
            </a:r>
            <a:endParaRPr lang="en-GB" dirty="0"/>
          </a:p>
          <a:p>
            <a:pPr lvl="0"/>
            <a:r>
              <a:rPr lang="en-GB" dirty="0" smtClean="0"/>
              <a:t>Visioning </a:t>
            </a:r>
            <a:r>
              <a:rPr lang="en-GB" dirty="0"/>
              <a:t>an ideal country </a:t>
            </a:r>
            <a:r>
              <a:rPr lang="en-GB" dirty="0" smtClean="0"/>
              <a:t>configuration</a:t>
            </a:r>
            <a:endParaRPr lang="en-GB" dirty="0"/>
          </a:p>
          <a:p>
            <a:pPr lvl="0"/>
            <a:r>
              <a:rPr lang="en-GB" dirty="0" smtClean="0"/>
              <a:t>Managing investment</a:t>
            </a:r>
            <a:endParaRPr lang="en-GB" dirty="0"/>
          </a:p>
          <a:p>
            <a:pPr lvl="0"/>
            <a:r>
              <a:rPr lang="en-GB" dirty="0"/>
              <a:t>Organizational </a:t>
            </a:r>
            <a:r>
              <a:rPr lang="en-GB" dirty="0" smtClean="0"/>
              <a:t>strategy</a:t>
            </a:r>
            <a:endParaRPr lang="en-GB" dirty="0"/>
          </a:p>
          <a:p>
            <a:pPr lvl="0"/>
            <a:r>
              <a:rPr lang="en-GB" dirty="0"/>
              <a:t>Improving the link between flagship and country work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Would </a:t>
            </a:r>
            <a:r>
              <a:rPr lang="en-GB" dirty="0"/>
              <a:t>it be worthwhile to track flagship activity/investment in priority countries and use as a criterion for adjusting W1/2 allocations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648575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Strategy for priority countries</a:t>
            </a:r>
          </a:p>
          <a:p>
            <a:pPr marL="285750">
              <a:buClrTx/>
            </a:pPr>
            <a:r>
              <a:rPr lang="en-US" sz="2400" dirty="0" smtClean="0"/>
              <a:t>Issue Brief 3-3</a:t>
            </a:r>
            <a:endParaRPr lang="en-US" sz="24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0" y="2438400"/>
            <a:ext cx="7467600" cy="4419600"/>
          </a:xfrm>
        </p:spPr>
        <p:txBody>
          <a:bodyPr>
            <a:normAutofit fontScale="85000" lnSpcReduction="10000"/>
          </a:bodyPr>
          <a:lstStyle/>
          <a:p>
            <a:pPr marL="285750" indent="0">
              <a:buNone/>
            </a:pPr>
            <a:r>
              <a:rPr lang="en-US" u="sng" dirty="0" smtClean="0"/>
              <a:t>Challenges to priority country model</a:t>
            </a:r>
          </a:p>
          <a:p>
            <a:pPr marL="628650"/>
            <a:r>
              <a:rPr lang="en-US" dirty="0" smtClean="0"/>
              <a:t>Bilateral funding</a:t>
            </a:r>
            <a:r>
              <a:rPr lang="en-US" dirty="0" smtClean="0"/>
              <a:t> assumption</a:t>
            </a:r>
          </a:p>
          <a:p>
            <a:pPr marL="628650"/>
            <a:r>
              <a:rPr lang="en-US" dirty="0" smtClean="0"/>
              <a:t>W1/2 preference for upstream</a:t>
            </a:r>
          </a:p>
          <a:p>
            <a:pPr marL="628650"/>
            <a:r>
              <a:rPr lang="en-US" dirty="0" smtClean="0"/>
              <a:t>Implementation problems not solved</a:t>
            </a:r>
            <a:endParaRPr lang="en-GB" dirty="0"/>
          </a:p>
          <a:p>
            <a:pPr marL="628650"/>
            <a:r>
              <a:rPr lang="en-US" dirty="0" smtClean="0"/>
              <a:t>(reduced ambition for CRP role in CG Country Collaboration)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53318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Proposed action</a:t>
            </a:r>
            <a:endParaRPr lang="en-US" sz="24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0" y="1981200"/>
            <a:ext cx="7467600" cy="4419600"/>
          </a:xfrm>
        </p:spPr>
        <p:txBody>
          <a:bodyPr>
            <a:normAutofit/>
          </a:bodyPr>
          <a:lstStyle/>
          <a:p>
            <a:pPr marL="742950" indent="-457200">
              <a:lnSpc>
                <a:spcPct val="100000"/>
              </a:lnSpc>
              <a:buAutoNum type="arabicPeriod"/>
            </a:pPr>
            <a:r>
              <a:rPr lang="en-US" dirty="0" smtClean="0"/>
              <a:t>Reduce number of priority countries</a:t>
            </a:r>
          </a:p>
          <a:p>
            <a:pPr marL="742950" indent="-457200">
              <a:lnSpc>
                <a:spcPct val="100000"/>
              </a:lnSpc>
              <a:buAutoNum type="arabicPeriod"/>
            </a:pPr>
            <a:r>
              <a:rPr lang="en-US" dirty="0" smtClean="0"/>
              <a:t>Repeat selection process</a:t>
            </a:r>
          </a:p>
          <a:p>
            <a:pPr marL="742950" indent="-457200">
              <a:lnSpc>
                <a:spcPct val="100000"/>
              </a:lnSpc>
              <a:buAutoNum type="arabicPeriod"/>
            </a:pPr>
            <a:r>
              <a:rPr lang="en-US" dirty="0" smtClean="0"/>
              <a:t>Select 4 priority countries x commodity/system </a:t>
            </a:r>
            <a:r>
              <a:rPr lang="en-US" dirty="0" smtClean="0"/>
              <a:t>to pilot integrated approach </a:t>
            </a:r>
            <a:r>
              <a:rPr lang="en-US" dirty="0" smtClean="0"/>
              <a:t>with dedicated flagship W1/2 investment</a:t>
            </a:r>
          </a:p>
          <a:p>
            <a:pPr marL="742950" indent="-457200">
              <a:lnSpc>
                <a:spcPct val="100000"/>
              </a:lnSpc>
              <a:buAutoNum type="arabicPeriod"/>
            </a:pPr>
            <a:r>
              <a:rPr lang="en-US" dirty="0" smtClean="0"/>
              <a:t>Prepare Country Strategy &amp; Implementation Plan</a:t>
            </a:r>
          </a:p>
          <a:p>
            <a:pPr marL="285750" indent="0">
              <a:lnSpc>
                <a:spcPct val="100000"/>
              </a:lnSpc>
              <a:buNone/>
            </a:pPr>
            <a:r>
              <a:rPr lang="en-US" i="1" dirty="0" smtClean="0"/>
              <a:t>Flagships have own priority geographies, but everyone contributes to the 4 priority countries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76266751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Agenda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207400" y="1371600"/>
            <a:ext cx="3962400" cy="5638800"/>
          </a:xfrm>
        </p:spPr>
        <p:txBody>
          <a:bodyPr>
            <a:normAutofit/>
          </a:bodyPr>
          <a:lstStyle/>
          <a:p>
            <a:pPr marL="742950" indent="-457200">
              <a:lnSpc>
                <a:spcPct val="100000"/>
              </a:lnSpc>
            </a:pPr>
            <a:r>
              <a:rPr lang="en-US" sz="2200" dirty="0" smtClean="0"/>
              <a:t>Strategic Investment Fund update</a:t>
            </a:r>
          </a:p>
          <a:p>
            <a:pPr marL="742950" indent="-457200"/>
            <a:r>
              <a:rPr lang="en-US" sz="2200" dirty="0" smtClean="0"/>
              <a:t>Carry-over policy</a:t>
            </a:r>
          </a:p>
          <a:p>
            <a:pPr marL="742950" indent="-457200"/>
            <a:r>
              <a:rPr lang="en-US" sz="2200" dirty="0" smtClean="0"/>
              <a:t>Partnerships</a:t>
            </a:r>
          </a:p>
          <a:p>
            <a:pPr marL="742950" indent="-457200"/>
            <a:r>
              <a:rPr lang="en-US" sz="2200" dirty="0" smtClean="0"/>
              <a:t>Resource mobilization</a:t>
            </a:r>
            <a:endParaRPr lang="en-US" sz="2200" dirty="0" smtClean="0"/>
          </a:p>
          <a:p>
            <a:pPr marL="742950" indent="-457200"/>
            <a:r>
              <a:rPr lang="en-US" sz="2200" dirty="0" smtClean="0"/>
              <a:t>AOB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09600" y="1051050"/>
            <a:ext cx="4548600" cy="563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457200"/>
            <a:r>
              <a:rPr lang="en-US" dirty="0" smtClean="0"/>
              <a:t>Director’s update</a:t>
            </a:r>
          </a:p>
          <a:p>
            <a:pPr marL="742950" indent="-457200"/>
            <a:r>
              <a:rPr lang="en-US" dirty="0" smtClean="0"/>
              <a:t>ISC </a:t>
            </a:r>
          </a:p>
          <a:p>
            <a:pPr marL="742950" indent="-457200"/>
            <a:r>
              <a:rPr lang="en-US" dirty="0" smtClean="0"/>
              <a:t>2018 POWB review</a:t>
            </a:r>
          </a:p>
          <a:p>
            <a:pPr marL="742950" indent="-457200">
              <a:lnSpc>
                <a:spcPct val="100000"/>
              </a:lnSpc>
            </a:pPr>
            <a:r>
              <a:rPr lang="en-US" dirty="0" smtClean="0"/>
              <a:t>Strategy for priority countries</a:t>
            </a:r>
          </a:p>
          <a:p>
            <a:pPr marL="742950" indent="-457200">
              <a:lnSpc>
                <a:spcPct val="100000"/>
              </a:lnSpc>
            </a:pPr>
            <a:r>
              <a:rPr lang="en-US" dirty="0" smtClean="0"/>
              <a:t>Managing the bilateral project portfolio</a:t>
            </a:r>
          </a:p>
        </p:txBody>
      </p:sp>
    </p:spTree>
    <p:extLst>
      <p:ext uri="{BB962C8B-B14F-4D97-AF65-F5344CB8AC3E}">
        <p14:creationId xmlns:p14="http://schemas.microsoft.com/office/powerpoint/2010/main" val="13452654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Priority country modalities</a:t>
            </a:r>
            <a:endParaRPr lang="en-US" sz="24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0" y="1676400"/>
            <a:ext cx="7467600" cy="4419600"/>
          </a:xfrm>
        </p:spPr>
        <p:txBody>
          <a:bodyPr>
            <a:normAutofit fontScale="85000" lnSpcReduction="20000"/>
          </a:bodyPr>
          <a:lstStyle/>
          <a:p>
            <a:pPr marL="742950" indent="-457200">
              <a:lnSpc>
                <a:spcPct val="120000"/>
              </a:lnSpc>
            </a:pPr>
            <a:r>
              <a:rPr lang="en-US" dirty="0" smtClean="0"/>
              <a:t>Managed from PMU</a:t>
            </a:r>
          </a:p>
          <a:p>
            <a:pPr marL="742950" indent="-457200">
              <a:lnSpc>
                <a:spcPct val="120000"/>
              </a:lnSpc>
            </a:pPr>
            <a:r>
              <a:rPr lang="en-US" dirty="0" smtClean="0"/>
              <a:t>15% salary/admin </a:t>
            </a:r>
            <a:r>
              <a:rPr lang="en-US" dirty="0" err="1" smtClean="0"/>
              <a:t>lumpsum</a:t>
            </a:r>
            <a:r>
              <a:rPr lang="en-US" dirty="0" smtClean="0"/>
              <a:t> </a:t>
            </a:r>
            <a:r>
              <a:rPr lang="en-US" dirty="0" smtClean="0"/>
              <a:t>cost support for country coordinator as CRP management cost</a:t>
            </a:r>
          </a:p>
          <a:p>
            <a:pPr marL="742950" indent="-457200">
              <a:lnSpc>
                <a:spcPct val="120000"/>
              </a:lnSpc>
            </a:pPr>
            <a:r>
              <a:rPr lang="en-US" dirty="0" smtClean="0"/>
              <a:t>Joint flagship/country </a:t>
            </a:r>
            <a:r>
              <a:rPr lang="en-US" dirty="0" err="1" smtClean="0"/>
              <a:t>workplan</a:t>
            </a:r>
            <a:r>
              <a:rPr lang="en-US" dirty="0"/>
              <a:t> </a:t>
            </a:r>
            <a:r>
              <a:rPr lang="en-US" dirty="0" smtClean="0"/>
              <a:t>– joint responsibility</a:t>
            </a:r>
          </a:p>
          <a:p>
            <a:pPr marL="742950" indent="-457200">
              <a:lnSpc>
                <a:spcPct val="120000"/>
              </a:lnSpc>
            </a:pPr>
            <a:r>
              <a:rPr lang="en-US" dirty="0" smtClean="0"/>
              <a:t>Country coordinator is senior staff based in country</a:t>
            </a:r>
          </a:p>
          <a:p>
            <a:pPr marL="1143000" lvl="1" indent="-457200">
              <a:lnSpc>
                <a:spcPct val="120000"/>
              </a:lnSpc>
            </a:pPr>
            <a:r>
              <a:rPr lang="en-US" dirty="0" smtClean="0"/>
              <a:t>Proposed by partner and endorsed by PMC</a:t>
            </a:r>
          </a:p>
          <a:p>
            <a:pPr marL="1143000" lvl="1" indent="-457200">
              <a:lnSpc>
                <a:spcPct val="120000"/>
              </a:lnSpc>
            </a:pPr>
            <a:r>
              <a:rPr lang="en-US" dirty="0" smtClean="0"/>
              <a:t>Ethiopia proposes joint assignment</a:t>
            </a:r>
          </a:p>
          <a:p>
            <a:pPr marL="742950" indent="-457200">
              <a:lnSpc>
                <a:spcPct val="120000"/>
              </a:lnSpc>
            </a:pPr>
            <a:r>
              <a:rPr lang="en-US" dirty="0" smtClean="0"/>
              <a:t>Supported by Partnership &amp; Performance Manager</a:t>
            </a:r>
          </a:p>
          <a:p>
            <a:pPr marL="742950" indent="-457200">
              <a:lnSpc>
                <a:spcPct val="120000"/>
              </a:lnSpc>
            </a:pPr>
            <a:r>
              <a:rPr lang="en-US" dirty="0" smtClean="0"/>
              <a:t>Medium- to long-term commitment resistant to short-term variation in funding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3208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Strategy for priority countries</a:t>
            </a:r>
            <a:endParaRPr lang="en-US" sz="32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20000"/>
          </a:bodyPr>
          <a:lstStyle/>
          <a:p>
            <a:pPr marL="628650">
              <a:lnSpc>
                <a:spcPct val="100000"/>
              </a:lnSpc>
            </a:pPr>
            <a:r>
              <a:rPr lang="en-GB" dirty="0" smtClean="0"/>
              <a:t>Communicate as adaptive management response to funding realities</a:t>
            </a:r>
          </a:p>
          <a:p>
            <a:pPr marL="628650">
              <a:lnSpc>
                <a:spcPct val="100000"/>
              </a:lnSpc>
            </a:pPr>
            <a:r>
              <a:rPr lang="en-US" dirty="0" smtClean="0"/>
              <a:t>Give urgency to selection process so can settle and re-align targets</a:t>
            </a:r>
          </a:p>
          <a:p>
            <a:pPr marL="628650">
              <a:lnSpc>
                <a:spcPct val="100000"/>
              </a:lnSpc>
            </a:pPr>
            <a:r>
              <a:rPr lang="en-US" dirty="0" smtClean="0"/>
              <a:t>Selection criteria as before but recognizing that regional/partner representation are secondary to probability of short-turn success</a:t>
            </a:r>
          </a:p>
          <a:p>
            <a:pPr marL="628650">
              <a:lnSpc>
                <a:spcPct val="100000"/>
              </a:lnSpc>
            </a:pPr>
            <a:endParaRPr lang="en-US" dirty="0"/>
          </a:p>
          <a:p>
            <a:pPr marL="628650">
              <a:lnSpc>
                <a:spcPct val="100000"/>
              </a:lnSpc>
            </a:pPr>
            <a:r>
              <a:rPr lang="en-US" i="1" dirty="0" smtClean="0"/>
              <a:t>Other options to consider?</a:t>
            </a:r>
          </a:p>
          <a:p>
            <a:pPr marL="628650">
              <a:lnSpc>
                <a:spcPct val="100000"/>
              </a:lnSpc>
            </a:pPr>
            <a:r>
              <a:rPr lang="en-US" i="1" dirty="0" smtClean="0"/>
              <a:t>For discussion and decision</a:t>
            </a:r>
          </a:p>
          <a:p>
            <a:pPr marL="628650">
              <a:lnSpc>
                <a:spcPct val="1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0705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0" y="114300"/>
            <a:ext cx="7543800" cy="1143000"/>
          </a:xfrm>
        </p:spPr>
        <p:txBody>
          <a:bodyPr/>
          <a:lstStyle/>
          <a:p>
            <a:r>
              <a:rPr lang="en-US" dirty="0" smtClean="0"/>
              <a:t>Livestock CRP priority countries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730540"/>
              </p:ext>
            </p:extLst>
          </p:nvPr>
        </p:nvGraphicFramePr>
        <p:xfrm>
          <a:off x="1066800" y="685800"/>
          <a:ext cx="7620000" cy="613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678"/>
                <a:gridCol w="1497678"/>
                <a:gridCol w="46246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Ethiopia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Barbara R</a:t>
                      </a:r>
                    </a:p>
                    <a:p>
                      <a:r>
                        <a:rPr lang="en-US" dirty="0" err="1" smtClean="0"/>
                        <a:t>Boni</a:t>
                      </a:r>
                      <a:r>
                        <a:rPr lang="en-US" dirty="0" smtClean="0"/>
                        <a:t>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Mostly</a:t>
                      </a:r>
                      <a:r>
                        <a:rPr lang="en-US" baseline="0" dirty="0" smtClean="0"/>
                        <a:t> staffed, with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SR VC, but also pastoral ‘systems’ 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Tanzania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Amos 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</a:t>
                      </a:r>
                      <a:r>
                        <a:rPr lang="en-US" baseline="0" dirty="0" smtClean="0"/>
                        <a:t> staffed, with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Dairy VC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Uganda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 Lukuyu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bilateral</a:t>
                      </a:r>
                      <a:r>
                        <a:rPr lang="en-US" baseline="0" dirty="0" smtClean="0"/>
                        <a:t> funding in pipeline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Pig VC, but also ‘systems’ focus?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Nicaragua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Rein </a:t>
                      </a:r>
                      <a:r>
                        <a:rPr lang="en-US" dirty="0" err="1" smtClean="0"/>
                        <a:t>vdH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with</a:t>
                      </a:r>
                      <a:r>
                        <a:rPr lang="en-US" baseline="0" dirty="0" smtClean="0"/>
                        <a:t>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Dual purpose cattle VC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Vietnam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Hung 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Lucy</a:t>
                      </a:r>
                      <a:r>
                        <a:rPr lang="en-US" baseline="0" dirty="0" smtClean="0"/>
                        <a:t> L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no</a:t>
                      </a:r>
                      <a:r>
                        <a:rPr lang="en-US" baseline="0" dirty="0" smtClean="0"/>
                        <a:t>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Pig VC and humid zone ‘systems’ 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(Padma)</a:t>
                      </a:r>
                    </a:p>
                    <a:p>
                      <a:r>
                        <a:rPr lang="en-US" dirty="0" smtClean="0"/>
                        <a:t>Dr. Rahman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</a:t>
                      </a:r>
                      <a:r>
                        <a:rPr lang="en-US" baseline="0" dirty="0" smtClean="0"/>
                        <a:t>o team,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Switch dairy to SR VC, or ‘systems’ focus?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Burkina Faso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Augustine</a:t>
                      </a:r>
                      <a:r>
                        <a:rPr lang="en-US" baseline="0" dirty="0" smtClean="0"/>
                        <a:t>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No team, no bilateral</a:t>
                      </a:r>
                      <a:r>
                        <a:rPr lang="en-US" baseline="0" dirty="0" smtClean="0"/>
                        <a:t> funding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Tunisia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Udo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Partly staffed, with some bilateral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SR VC and rangelands ‘systems’ focus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Kenya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Staffed, wit</a:t>
                      </a:r>
                      <a:r>
                        <a:rPr lang="en-US" baseline="0" dirty="0" smtClean="0"/>
                        <a:t>h bilateral (development) funding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Dairy &amp; beef VCs, pastoral ‘systems’ focus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0382667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Managing the bilateral project portfolio</a:t>
            </a:r>
          </a:p>
          <a:p>
            <a:pPr marL="285750">
              <a:buClrTx/>
            </a:pPr>
            <a:r>
              <a:rPr lang="en-US" sz="2400" dirty="0" smtClean="0"/>
              <a:t>Issue Brief 3-4</a:t>
            </a:r>
            <a:endParaRPr lang="en-US" sz="24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0" y="2438400"/>
            <a:ext cx="7467600" cy="4419600"/>
          </a:xfrm>
        </p:spPr>
        <p:txBody>
          <a:bodyPr>
            <a:normAutofit/>
          </a:bodyPr>
          <a:lstStyle/>
          <a:p>
            <a:pPr marL="628650">
              <a:lnSpc>
                <a:spcPct val="100000"/>
              </a:lnSpc>
            </a:pPr>
            <a:r>
              <a:rPr lang="en-US" dirty="0" smtClean="0"/>
              <a:t>Need to clarify policies and procedures regarding alignment of bilateral projects (in absence of guidance from System)</a:t>
            </a:r>
          </a:p>
          <a:p>
            <a:pPr marL="628650">
              <a:lnSpc>
                <a:spcPct val="100000"/>
              </a:lnSpc>
            </a:pPr>
            <a:r>
              <a:rPr lang="en-US" dirty="0" smtClean="0"/>
              <a:t>Ensure we are demonstrating due diligence</a:t>
            </a:r>
          </a:p>
          <a:p>
            <a:pPr marL="628650">
              <a:lnSpc>
                <a:spcPct val="100000"/>
              </a:lnSpc>
            </a:pPr>
            <a:r>
              <a:rPr lang="en-US" dirty="0" smtClean="0"/>
              <a:t>Support the flagship leaders in strengthening flagship coherence</a:t>
            </a:r>
          </a:p>
          <a:p>
            <a:pPr marL="628650">
              <a:lnSpc>
                <a:spcPct val="100000"/>
              </a:lnSpc>
            </a:pPr>
            <a:r>
              <a:rPr lang="en-US" dirty="0" smtClean="0"/>
              <a:t>…. recognizing increasing reliance on </a:t>
            </a:r>
            <a:r>
              <a:rPr lang="en-US" dirty="0" err="1" smtClean="0"/>
              <a:t>bilaterals</a:t>
            </a:r>
            <a:r>
              <a:rPr lang="en-US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7824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Managing the bilateral project portfolio</a:t>
            </a:r>
          </a:p>
          <a:p>
            <a:pPr marL="285750"/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600200" y="1981200"/>
            <a:ext cx="7467600" cy="4419600"/>
          </a:xfrm>
        </p:spPr>
        <p:txBody>
          <a:bodyPr>
            <a:normAutofit fontScale="85000" lnSpcReduction="20000"/>
          </a:bodyPr>
          <a:lstStyle/>
          <a:p>
            <a:pPr marL="285750" indent="0">
              <a:lnSpc>
                <a:spcPct val="100000"/>
              </a:lnSpc>
              <a:buNone/>
            </a:pPr>
            <a:r>
              <a:rPr lang="en-US" dirty="0" smtClean="0"/>
              <a:t>Clarifying:</a:t>
            </a:r>
          </a:p>
          <a:p>
            <a:pPr marL="628650">
              <a:lnSpc>
                <a:spcPct val="100000"/>
              </a:lnSpc>
            </a:pPr>
            <a:r>
              <a:rPr lang="en-US" dirty="0" smtClean="0"/>
              <a:t>Role of </a:t>
            </a:r>
            <a:r>
              <a:rPr lang="en-US" dirty="0" err="1" smtClean="0"/>
              <a:t>bilaterals</a:t>
            </a:r>
            <a:r>
              <a:rPr lang="en-US" dirty="0" smtClean="0"/>
              <a:t> to contribute to flagship/CRP outputs/outcomes/targets</a:t>
            </a:r>
          </a:p>
          <a:p>
            <a:pPr marL="628650">
              <a:lnSpc>
                <a:spcPct val="100000"/>
              </a:lnSpc>
            </a:pPr>
            <a:r>
              <a:rPr lang="en-US" dirty="0" smtClean="0"/>
              <a:t>Why CRP wants to align a bilateral</a:t>
            </a:r>
          </a:p>
          <a:p>
            <a:pPr marL="1028700" lvl="1"/>
            <a:r>
              <a:rPr lang="en-US" dirty="0" smtClean="0"/>
              <a:t>Successfully leveraging resources needed</a:t>
            </a:r>
          </a:p>
          <a:p>
            <a:pPr marL="1028700" lvl="1"/>
            <a:r>
              <a:rPr lang="en-US" dirty="0" smtClean="0"/>
              <a:t>Opportunities to add value to other activities, achieve progress</a:t>
            </a:r>
          </a:p>
          <a:p>
            <a:pPr marL="1028700" lvl="1"/>
            <a:endParaRPr lang="en-US" dirty="0"/>
          </a:p>
          <a:p>
            <a:pPr marL="628650">
              <a:lnSpc>
                <a:spcPct val="100000"/>
              </a:lnSpc>
            </a:pPr>
            <a:r>
              <a:rPr lang="en-US" dirty="0" smtClean="0"/>
              <a:t>Why partner wants to align a bilateral to the CRP</a:t>
            </a:r>
          </a:p>
          <a:p>
            <a:pPr marL="1028700" lvl="1"/>
            <a:r>
              <a:rPr lang="en-US" dirty="0" smtClean="0"/>
              <a:t>Donor wants to support to CRP</a:t>
            </a:r>
          </a:p>
          <a:p>
            <a:pPr marL="1028700" lvl="1"/>
            <a:r>
              <a:rPr lang="en-US" dirty="0" smtClean="0"/>
              <a:t>Added value and leveraging resources, synergies</a:t>
            </a:r>
          </a:p>
          <a:p>
            <a:pPr marL="1028700" lvl="1"/>
            <a:r>
              <a:rPr lang="en-US" dirty="0" smtClean="0"/>
              <a:t>Good citizenship</a:t>
            </a:r>
          </a:p>
          <a:p>
            <a:pPr marL="628650">
              <a:lnSpc>
                <a:spcPct val="1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718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Criteria for aligning a bilateral project</a:t>
            </a:r>
            <a:endParaRPr lang="en-US" sz="3200" dirty="0" smtClean="0"/>
          </a:p>
          <a:p>
            <a:pPr marL="285750"/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600200" y="1905000"/>
            <a:ext cx="7467600" cy="4419600"/>
          </a:xfrm>
        </p:spPr>
        <p:txBody>
          <a:bodyPr>
            <a:normAutofit fontScale="92500" lnSpcReduction="10000"/>
          </a:bodyPr>
          <a:lstStyle/>
          <a:p>
            <a:pPr marL="628650">
              <a:lnSpc>
                <a:spcPct val="100000"/>
              </a:lnSpc>
            </a:pPr>
            <a:r>
              <a:rPr lang="en-US" smtClean="0"/>
              <a:t>Demonstrate alignment/contribution to </a:t>
            </a:r>
            <a:endParaRPr lang="en-US" dirty="0" smtClean="0"/>
          </a:p>
          <a:p>
            <a:pPr marL="628650">
              <a:lnSpc>
                <a:spcPct val="100000"/>
              </a:lnSpc>
            </a:pPr>
            <a:r>
              <a:rPr lang="en-US" dirty="0" smtClean="0"/>
              <a:t>Why CRP wants to align a bilateral</a:t>
            </a:r>
          </a:p>
          <a:p>
            <a:pPr marL="1028700" lvl="1"/>
            <a:r>
              <a:rPr lang="en-US" dirty="0" smtClean="0"/>
              <a:t>Successfully leveraging resources needed</a:t>
            </a:r>
          </a:p>
          <a:p>
            <a:pPr marL="1028700" lvl="1"/>
            <a:r>
              <a:rPr lang="en-US" dirty="0" smtClean="0"/>
              <a:t>Opportunities to add value to other activities, achieve progress</a:t>
            </a:r>
          </a:p>
          <a:p>
            <a:pPr marL="1028700" lvl="1"/>
            <a:endParaRPr lang="en-US" dirty="0"/>
          </a:p>
          <a:p>
            <a:pPr marL="628650">
              <a:lnSpc>
                <a:spcPct val="100000"/>
              </a:lnSpc>
            </a:pPr>
            <a:r>
              <a:rPr lang="en-US" dirty="0" smtClean="0"/>
              <a:t>Why partner wants to align a bilateral to the CRP</a:t>
            </a:r>
          </a:p>
          <a:p>
            <a:pPr marL="1028700" lvl="1"/>
            <a:r>
              <a:rPr lang="en-US" dirty="0" smtClean="0"/>
              <a:t>Donor wants to support to CRP</a:t>
            </a:r>
          </a:p>
          <a:p>
            <a:pPr marL="1028700" lvl="1"/>
            <a:r>
              <a:rPr lang="en-US" dirty="0" smtClean="0"/>
              <a:t>Added value and leveraging resources, synergies</a:t>
            </a:r>
          </a:p>
          <a:p>
            <a:pPr marL="1028700" lvl="1"/>
            <a:r>
              <a:rPr lang="en-US" dirty="0" smtClean="0"/>
              <a:t>Good citizenship</a:t>
            </a:r>
          </a:p>
          <a:p>
            <a:pPr marL="628650">
              <a:lnSpc>
                <a:spcPct val="1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75399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828800" y="2209800"/>
            <a:ext cx="7467600" cy="5029200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buNone/>
              <a:defRPr/>
            </a:pPr>
            <a:endParaRPr lang="en-US" sz="2600" dirty="0" smtClean="0">
              <a:solidFill>
                <a:prstClr val="black"/>
              </a:solidFill>
            </a:endParaRPr>
          </a:p>
          <a:p>
            <a:pPr lvl="0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22389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AOB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1219200"/>
            <a:ext cx="7467600" cy="5029200"/>
          </a:xfrm>
        </p:spPr>
        <p:txBody>
          <a:bodyPr>
            <a:normAutofit/>
          </a:bodyPr>
          <a:lstStyle/>
          <a:p>
            <a:pPr lvl="0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7105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0" y="114300"/>
            <a:ext cx="7543800" cy="1143000"/>
          </a:xfrm>
        </p:spPr>
        <p:txBody>
          <a:bodyPr/>
          <a:lstStyle/>
          <a:p>
            <a:r>
              <a:rPr lang="en-US" dirty="0" smtClean="0"/>
              <a:t>Strategic Investment Fund update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32360"/>
              </p:ext>
            </p:extLst>
          </p:nvPr>
        </p:nvGraphicFramePr>
        <p:xfrm>
          <a:off x="1371600" y="1600200"/>
          <a:ext cx="7238999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067"/>
                <a:gridCol w="1091133"/>
                <a:gridCol w="1828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Budget</a:t>
                      </a:r>
                      <a:r>
                        <a:rPr lang="en-US" baseline="0" dirty="0" smtClean="0"/>
                        <a:t> ($1,000s)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GB" sz="1600" b="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Impact assessment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$400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M&amp;E roll-out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$500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Gender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strategy and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mainstreaming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$500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</a:t>
                      </a:r>
                      <a:r>
                        <a:rPr lang="en-US" sz="1600" baseline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touches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Youth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strategy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$100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 touches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CGIAR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country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 Capacity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 strategy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Approved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 Enabling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Access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 touches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 Prioritization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tool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 touches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 CRP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financial management system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 Competitive </a:t>
                      </a:r>
                      <a:r>
                        <a:rPr lang="en-GB" sz="16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 targeted research </a:t>
                      </a:r>
                      <a:r>
                        <a:rPr lang="en-GB" sz="1600" b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calls</a:t>
                      </a:r>
                      <a:endParaRPr lang="en-US" sz="16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7114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$2,533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353852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Director’s update</a:t>
            </a:r>
            <a:endParaRPr lang="en-US" sz="32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295400" y="1981200"/>
            <a:ext cx="7467600" cy="4419600"/>
          </a:xfrm>
        </p:spPr>
        <p:txBody>
          <a:bodyPr>
            <a:normAutofit fontScale="85000" lnSpcReduction="20000"/>
          </a:bodyPr>
          <a:lstStyle/>
          <a:p>
            <a:pPr marL="742950" indent="-457200"/>
            <a:r>
              <a:rPr lang="en-US" dirty="0" smtClean="0"/>
              <a:t>At System level</a:t>
            </a:r>
          </a:p>
          <a:p>
            <a:pPr marL="1143000" lvl="1" indent="-457200"/>
            <a:r>
              <a:rPr lang="en-US" dirty="0" smtClean="0"/>
              <a:t>Performance management framework &amp; Results based management</a:t>
            </a:r>
          </a:p>
          <a:p>
            <a:pPr marL="1143000" lvl="1" indent="-457200"/>
            <a:r>
              <a:rPr lang="en-US" dirty="0" smtClean="0"/>
              <a:t>CG Country Collaboration</a:t>
            </a:r>
          </a:p>
          <a:p>
            <a:pPr marL="1143000" lvl="1" indent="-457200"/>
            <a:r>
              <a:rPr lang="en-US" dirty="0" smtClean="0"/>
              <a:t>Budget stabilization and resource mobilization</a:t>
            </a:r>
          </a:p>
          <a:p>
            <a:pPr marL="742950" indent="-457200"/>
            <a:r>
              <a:rPr lang="en-US" dirty="0" smtClean="0"/>
              <a:t>Science Leaders meeting (12-16 June)</a:t>
            </a:r>
          </a:p>
          <a:p>
            <a:pPr marL="1143000" lvl="1" indent="-457200"/>
            <a:r>
              <a:rPr lang="en-US" dirty="0" smtClean="0"/>
              <a:t>Same issues</a:t>
            </a:r>
          </a:p>
          <a:p>
            <a:pPr marL="1143000" lvl="1" indent="-457200"/>
            <a:r>
              <a:rPr lang="en-US" dirty="0" smtClean="0"/>
              <a:t>Strengthening integration = X-CRP collaboration</a:t>
            </a:r>
            <a:endParaRPr lang="en-US" dirty="0"/>
          </a:p>
          <a:p>
            <a:pPr marL="742950" indent="-457200"/>
            <a:r>
              <a:rPr lang="en-US" dirty="0" smtClean="0"/>
              <a:t>Board Orientation Program (24-27 Sept)</a:t>
            </a:r>
          </a:p>
          <a:p>
            <a:pPr marL="1143000" lvl="1" indent="-457200"/>
            <a:r>
              <a:rPr lang="en-US" dirty="0" smtClean="0"/>
              <a:t>Process for designing the CRP Portfolio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80779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Director’s update</a:t>
            </a:r>
            <a:endParaRPr lang="en-US" sz="32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295400" y="1981200"/>
            <a:ext cx="7467600" cy="4419600"/>
          </a:xfrm>
        </p:spPr>
        <p:txBody>
          <a:bodyPr>
            <a:normAutofit/>
          </a:bodyPr>
          <a:lstStyle/>
          <a:p>
            <a:pPr marL="742950" indent="-457200"/>
            <a:r>
              <a:rPr lang="en-US" dirty="0" smtClean="0"/>
              <a:t>At CRP level</a:t>
            </a:r>
          </a:p>
          <a:p>
            <a:pPr marL="1143000" lvl="1" indent="-457200"/>
            <a:r>
              <a:rPr lang="en-US" dirty="0" smtClean="0"/>
              <a:t>Revised Flagship submission</a:t>
            </a:r>
          </a:p>
          <a:p>
            <a:pPr marL="1143000" lvl="1" indent="-457200"/>
            <a:r>
              <a:rPr lang="en-US" dirty="0" smtClean="0"/>
              <a:t>Continued reporting from L&amp;F</a:t>
            </a:r>
          </a:p>
          <a:p>
            <a:pPr marL="1143000" lvl="1" indent="-457200"/>
            <a:r>
              <a:rPr lang="en-US" dirty="0" smtClean="0"/>
              <a:t>Entering POWB into MARLO</a:t>
            </a:r>
          </a:p>
          <a:p>
            <a:pPr marL="1143000" lvl="1" indent="-457200"/>
            <a:r>
              <a:rPr lang="en-US" dirty="0" smtClean="0"/>
              <a:t>Recruitment of Partnership &amp; Performance Manager</a:t>
            </a:r>
          </a:p>
          <a:p>
            <a:pPr marL="6858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0923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Director’s update</a:t>
            </a:r>
            <a:endParaRPr lang="en-US" sz="32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295400" y="1828800"/>
            <a:ext cx="7467600" cy="4572000"/>
          </a:xfrm>
        </p:spPr>
        <p:txBody>
          <a:bodyPr>
            <a:normAutofit/>
          </a:bodyPr>
          <a:lstStyle/>
          <a:p>
            <a:pPr marL="742950" indent="-457200"/>
            <a:r>
              <a:rPr lang="en-US" dirty="0" smtClean="0"/>
              <a:t>2017 Funding</a:t>
            </a:r>
          </a:p>
          <a:p>
            <a:pPr marL="1143000" lvl="1" indent="-457200"/>
            <a:r>
              <a:rPr lang="en-US" dirty="0" smtClean="0"/>
              <a:t>W1/2: $14m; W3/Bilateral: $38m</a:t>
            </a:r>
          </a:p>
          <a:p>
            <a:pPr marL="1143000" lvl="1" indent="-457200"/>
            <a:r>
              <a:rPr lang="en-US" dirty="0" smtClean="0"/>
              <a:t>W2 commitments so far: Australia $1m</a:t>
            </a:r>
          </a:p>
          <a:p>
            <a:pPr marL="1143000" lvl="1" indent="-457200"/>
            <a:r>
              <a:rPr lang="en-US" dirty="0" smtClean="0"/>
              <a:t>Shortfall in W1/2?</a:t>
            </a:r>
          </a:p>
          <a:p>
            <a:pPr marL="1143000" lvl="1" indent="-457200"/>
            <a:r>
              <a:rPr lang="en-US" dirty="0" smtClean="0"/>
              <a:t>Mid-year reporting</a:t>
            </a:r>
          </a:p>
          <a:p>
            <a:pPr marL="742950" indent="-457200"/>
            <a:r>
              <a:rPr lang="en-US" dirty="0" smtClean="0"/>
              <a:t>2018 Funding</a:t>
            </a:r>
          </a:p>
          <a:p>
            <a:pPr marL="1143000" lvl="1" indent="-457200"/>
            <a:r>
              <a:rPr lang="en-US" dirty="0" smtClean="0"/>
              <a:t>W1/2: $14m plus?</a:t>
            </a:r>
          </a:p>
          <a:p>
            <a:pPr marL="1143000" lvl="1" indent="-457200"/>
            <a:r>
              <a:rPr lang="en-US" dirty="0" smtClean="0"/>
              <a:t>80% budgeting strategy to be on safe side</a:t>
            </a:r>
          </a:p>
          <a:p>
            <a:pPr marL="685800" lvl="1" indent="0">
              <a:buNone/>
            </a:pPr>
            <a:endParaRPr lang="en-US" dirty="0" smtClean="0"/>
          </a:p>
          <a:p>
            <a:pPr marL="6858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0261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Independent Steering Committee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357200" y="1676400"/>
            <a:ext cx="7467600" cy="381000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Recruitment strategy:</a:t>
            </a:r>
          </a:p>
          <a:p>
            <a:pPr lvl="1"/>
            <a:r>
              <a:rPr lang="en-US" dirty="0" smtClean="0"/>
              <a:t>Emphasis on scientific expertise by flagship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iversity objectives</a:t>
            </a:r>
          </a:p>
          <a:p>
            <a:pPr lvl="1"/>
            <a:r>
              <a:rPr lang="en-US" dirty="0" smtClean="0"/>
              <a:t>ILRI Board to approve</a:t>
            </a:r>
            <a:endParaRPr lang="en-GB" dirty="0" smtClean="0"/>
          </a:p>
          <a:p>
            <a:r>
              <a:rPr lang="en-GB" dirty="0" smtClean="0"/>
              <a:t>Maintain </a:t>
            </a:r>
            <a:r>
              <a:rPr lang="en-GB" b="1" u="sng" dirty="0" smtClean="0"/>
              <a:t>advisory</a:t>
            </a:r>
            <a:r>
              <a:rPr lang="en-GB" b="1" dirty="0" smtClean="0"/>
              <a:t> </a:t>
            </a:r>
            <a:r>
              <a:rPr lang="en-GB" dirty="0" smtClean="0"/>
              <a:t>function</a:t>
            </a:r>
          </a:p>
          <a:p>
            <a:pPr lvl="1"/>
            <a:r>
              <a:rPr lang="en-US" dirty="0" smtClean="0"/>
              <a:t>Continuous review of SIP/results/plans</a:t>
            </a:r>
          </a:p>
          <a:p>
            <a:pPr lvl="1"/>
            <a:r>
              <a:rPr lang="en-US" dirty="0" smtClean="0"/>
              <a:t>Recommendation on maintaining level of effort</a:t>
            </a:r>
          </a:p>
          <a:p>
            <a:r>
              <a:rPr lang="en-US" dirty="0" smtClean="0"/>
              <a:t>Targeting meeting in Nov/Dec</a:t>
            </a:r>
          </a:p>
          <a:p>
            <a:pPr lvl="1"/>
            <a:r>
              <a:rPr lang="en-US" dirty="0" smtClean="0"/>
              <a:t>Virtual orientation meetings beforehand</a:t>
            </a:r>
          </a:p>
          <a:p>
            <a:pPr lvl="1"/>
            <a:r>
              <a:rPr lang="en-US" dirty="0" smtClean="0"/>
              <a:t>In conjunction with PMC?</a:t>
            </a:r>
            <a:endParaRPr lang="en-GB" dirty="0"/>
          </a:p>
          <a:p>
            <a:pPr lvl="1"/>
            <a:endParaRPr lang="en-GB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997684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Flagship planning cycle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219200" y="1371600"/>
          <a:ext cx="7543799" cy="546615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905000"/>
                <a:gridCol w="1828800"/>
                <a:gridCol w="1676400"/>
                <a:gridCol w="2133599"/>
              </a:tblGrid>
              <a:tr h="165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Apr-Jun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Jul-Sep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Oct-Dec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Jan-Mar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1202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Review progress in executing POWB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Mid-year progress report (e.g. traffic light for POWB; entered in MARLO)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Draft annual report, including review of significance of achievements and indicator data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POWB narrative finalized and circulated for comment early Jan (FLs, PMC, ILRI IMC, ILRI Board)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Entry of POWB into MARLO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Submission of POWB late Jan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1124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Based on review, identify/agree next steps for activities to be continued /stopped /initiated (logframe format)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Present plans and rationale to ISC for feedback and evaluation; ISC provides indicative approval of POWB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POWB narrative drafted and circulated for comment (FLs, PMC, ISC)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902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Update FP Strategy &amp; Implementation Plan to reflect changes and their rationale; associated changes in resource planning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Partners initiate their internal budgeting exercise, initial draft of Activity Sheets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Partners and FL finalize details of Activity Sheets and ensure internal consistency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45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ISC report to PMC and ILRI management and Board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ISC chair reports to the ILRI Board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300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Annual financial statement submitted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Annual report finalized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  <a:tr h="601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PMC /ISC /IMC/ </a:t>
                      </a:r>
                      <a:r>
                        <a:rPr lang="en-GB" sz="1200" b="1" dirty="0" err="1">
                          <a:effectLst/>
                        </a:rPr>
                        <a:t>BoT</a:t>
                      </a:r>
                      <a:r>
                        <a:rPr lang="en-GB" sz="1200" b="1" dirty="0">
                          <a:effectLst/>
                        </a:rPr>
                        <a:t> reviews annual report for comment 2 weeks before submission</a:t>
                      </a:r>
                      <a:endParaRPr lang="en-GB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8838" marR="58838" marT="0" marB="0"/>
                </a:tc>
              </a:tr>
            </a:tbl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80608787"/>
              </p:ext>
            </p:extLst>
          </p:nvPr>
        </p:nvGraphicFramePr>
        <p:xfrm>
          <a:off x="990601" y="533400"/>
          <a:ext cx="7772398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72783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>
              <a:buClrTx/>
            </a:pPr>
            <a:r>
              <a:rPr lang="en-US" sz="3200" dirty="0" smtClean="0"/>
              <a:t>PMC Review of 2018 POWB</a:t>
            </a:r>
          </a:p>
          <a:p>
            <a:pPr marL="285750">
              <a:buClrTx/>
            </a:pPr>
            <a:r>
              <a:rPr lang="en-US" sz="2400" dirty="0" smtClean="0"/>
              <a:t>Issue Brief 3-2</a:t>
            </a:r>
            <a:endParaRPr lang="en-US" sz="24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0" y="2438400"/>
            <a:ext cx="7467600" cy="4419600"/>
          </a:xfrm>
        </p:spPr>
        <p:txBody>
          <a:bodyPr>
            <a:normAutofit fontScale="70000" lnSpcReduction="20000"/>
          </a:bodyPr>
          <a:lstStyle/>
          <a:p>
            <a:pPr marL="742950" indent="-457200"/>
            <a:r>
              <a:rPr lang="en-US" dirty="0" smtClean="0"/>
              <a:t>Strengthening PMC role in review</a:t>
            </a:r>
          </a:p>
          <a:p>
            <a:pPr marL="742950" indent="-457200"/>
            <a:r>
              <a:rPr lang="en-US" dirty="0" smtClean="0"/>
              <a:t>Purpose:</a:t>
            </a:r>
          </a:p>
          <a:p>
            <a:pPr marL="1143000" lvl="1" indent="-457200"/>
            <a:r>
              <a:rPr lang="en-US" dirty="0" smtClean="0"/>
              <a:t>Ensure internal consistency with CRP proposal</a:t>
            </a:r>
          </a:p>
          <a:p>
            <a:pPr marL="1143000" lvl="1" indent="-457200"/>
            <a:r>
              <a:rPr lang="en-US" dirty="0" smtClean="0"/>
              <a:t>Results appropriately informing next steps</a:t>
            </a:r>
          </a:p>
          <a:p>
            <a:pPr marL="1143000" lvl="1" indent="-457200"/>
            <a:r>
              <a:rPr lang="en-US" dirty="0" smtClean="0"/>
              <a:t>Ensure scientific coherency, relevance</a:t>
            </a:r>
          </a:p>
          <a:p>
            <a:pPr marL="1143000" lvl="1" indent="-457200"/>
            <a:endParaRPr lang="en-US" dirty="0"/>
          </a:p>
          <a:p>
            <a:pPr marL="742950" indent="-457200"/>
            <a:r>
              <a:rPr lang="en-US" dirty="0" smtClean="0"/>
              <a:t>Focus on key research lines and outputs, links to outcomes and targets</a:t>
            </a:r>
          </a:p>
          <a:p>
            <a:pPr marL="742950" indent="-457200"/>
            <a:r>
              <a:rPr lang="en-US" dirty="0" smtClean="0"/>
              <a:t>Improve our ability to describe what we are doing and why</a:t>
            </a:r>
          </a:p>
          <a:p>
            <a:pPr marL="742950" indent="-457200"/>
            <a:r>
              <a:rPr lang="en-US" dirty="0" smtClean="0"/>
              <a:t>Cultivate stronger flagship leadership and responsibility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1564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Strategy &amp; Implementation Plan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600200" y="800100"/>
            <a:ext cx="7467600" cy="50292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Reference document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Highlights internal coherence</a:t>
            </a:r>
          </a:p>
          <a:p>
            <a:pPr lvl="0">
              <a:lnSpc>
                <a:spcPct val="100000"/>
              </a:lnSpc>
              <a:defRPr/>
            </a:pPr>
            <a:endParaRPr lang="en-US" sz="2600" dirty="0" smtClean="0">
              <a:solidFill>
                <a:prstClr val="black"/>
              </a:solidFill>
            </a:endParaRPr>
          </a:p>
          <a:p>
            <a:pPr lvl="0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838200" y="1905000"/>
          <a:ext cx="7848600" cy="48772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7984"/>
                <a:gridCol w="3888827"/>
                <a:gridCol w="2891789"/>
              </a:tblGrid>
              <a:tr h="165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Tool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Function</a:t>
                      </a:r>
                      <a:endParaRPr lang="en-GB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Informs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</a:tr>
              <a:tr h="15745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Logframe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Identifies and maps key activities (what, who, funding resources), deliverables and outputs, outcomes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Provides outline of sequence and timing over the program time horizon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Serves as record of what is agreed for a given year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May need priority ranking to facilitate adapting to budget </a:t>
                      </a:r>
                      <a:r>
                        <a:rPr lang="en-US" sz="1200" dirty="0" smtClean="0">
                          <a:effectLst/>
                        </a:rPr>
                        <a:t>uncertainty</a:t>
                      </a:r>
                      <a:endParaRPr lang="en-GB" sz="1200" dirty="0">
                        <a:effectLst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Essentials are entered into MARLO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Translated into more detailed Activity Sheets during the budgeting exercise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Used for monitoring progress (if needed to supplement MARLO), e.g. mid-year traffic light report, annual </a:t>
                      </a:r>
                      <a:r>
                        <a:rPr lang="en-US" sz="1200" dirty="0" smtClean="0">
                          <a:effectLst/>
                        </a:rPr>
                        <a:t>report</a:t>
                      </a:r>
                      <a:endParaRPr lang="en-GB" sz="1200" dirty="0">
                        <a:effectLst/>
                      </a:endParaRPr>
                    </a:p>
                  </a:txBody>
                  <a:tcPr marL="48789" marR="48789" marT="0" marB="0"/>
                </a:tc>
              </a:tr>
              <a:tr h="1143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Activity Sheets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Clarifies details about the purpose, deliverables, and budgetary and human resources for each activity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Serves as internal consistency check between POWB and internal partner finances and staff work plans, and record of partner commitments</a:t>
                      </a:r>
                      <a:endParaRPr lang="en-GB" sz="1200" dirty="0">
                        <a:effectLst/>
                      </a:endParaRPr>
                    </a:p>
                    <a:p>
                      <a:pPr marL="111125" indent="-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Aggregates to POWB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Provides more detailed information, including budget figures, for MARLO</a:t>
                      </a:r>
                      <a:endParaRPr lang="en-GB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</a:tr>
              <a:tr h="884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SIP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Records rationale for planned activities, both individually and as part of the overall flagship strategy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Records details supporting the POWB narrative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Records details supporting MARLO content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>
                          <a:effectLst/>
                        </a:rPr>
                        <a:t>POWB proposal for ISC</a:t>
                      </a:r>
                      <a:endParaRPr lang="en-GB" sz="12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>
                          <a:effectLst/>
                        </a:rPr>
                        <a:t>POWB narrative</a:t>
                      </a:r>
                      <a:endParaRPr lang="en-GB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</a:tr>
              <a:tr h="810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Bilateral project inventory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>
                          <a:effectLst/>
                        </a:rPr>
                        <a:t>Serves to ensure internal consistency that aligned bilateral projects are reflected in activity planning</a:t>
                      </a:r>
                      <a:endParaRPr lang="en-GB" sz="120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>
                          <a:effectLst/>
                        </a:rPr>
                        <a:t>Clarifies any co-funding commitments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Co-funding commitments in initial </a:t>
                      </a:r>
                      <a:r>
                        <a:rPr lang="en-US" sz="1200" dirty="0" err="1">
                          <a:effectLst/>
                        </a:rPr>
                        <a:t>logframe</a:t>
                      </a:r>
                      <a:r>
                        <a:rPr lang="en-US" sz="1200" dirty="0">
                          <a:effectLst/>
                        </a:rPr>
                        <a:t> planning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Activity sheets</a:t>
                      </a:r>
                      <a:endParaRPr lang="en-GB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effectLst/>
                        </a:rPr>
                        <a:t>POWB budget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789" marR="48789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9187599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B85590-8B73-4576-93CE-79ECAF74AFCD}">
  <ds:schemaRefs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9f5e9607-a28b-487e-b093-da60e75ee109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1607</Words>
  <Application>Microsoft Office PowerPoint</Application>
  <PresentationFormat>On-screen Show (4:3)</PresentationFormat>
  <Paragraphs>431</Paragraphs>
  <Slides>29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Symbol</vt:lpstr>
      <vt:lpstr>Times New Roman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2017-09-06T05:45:24Z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